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559675" cy="10691813"/>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267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197" autoAdjust="0"/>
    <p:restoredTop sz="94660"/>
  </p:normalViewPr>
  <p:slideViewPr>
    <p:cSldViewPr snapToGrid="0">
      <p:cViewPr varScale="1">
        <p:scale>
          <a:sx n="72" d="100"/>
          <a:sy n="72" d="100"/>
        </p:scale>
        <p:origin x="29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C724F67-BF31-49EE-96CB-3D7A349B21FF}" type="datetimeFigureOut">
              <a:rPr lang="fr-FR" smtClean="0"/>
              <a:t>07/08/2025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2763742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C724F67-BF31-49EE-96CB-3D7A349B21FF}" type="datetimeFigureOut">
              <a:rPr lang="fr-FR" smtClean="0"/>
              <a:t>07/08/2025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1900134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C724F67-BF31-49EE-96CB-3D7A349B21FF}" type="datetimeFigureOut">
              <a:rPr lang="fr-FR" smtClean="0"/>
              <a:t>07/08/2025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161535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C724F67-BF31-49EE-96CB-3D7A349B21FF}" type="datetimeFigureOut">
              <a:rPr lang="fr-FR" smtClean="0"/>
              <a:t>07/08/2025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64672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C724F67-BF31-49EE-96CB-3D7A349B21FF}" type="datetimeFigureOut">
              <a:rPr lang="fr-FR" smtClean="0"/>
              <a:t>07/08/2025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3626609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C724F67-BF31-49EE-96CB-3D7A349B21FF}" type="datetimeFigureOut">
              <a:rPr lang="fr-FR" smtClean="0"/>
              <a:t>07/08/2025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710521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C724F67-BF31-49EE-96CB-3D7A349B21FF}" type="datetimeFigureOut">
              <a:rPr lang="fr-FR" smtClean="0"/>
              <a:t>07/08/2025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847765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C724F67-BF31-49EE-96CB-3D7A349B21FF}" type="datetimeFigureOut">
              <a:rPr lang="fr-FR" smtClean="0"/>
              <a:t>07/08/2025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1654564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724F67-BF31-49EE-96CB-3D7A349B21FF}" type="datetimeFigureOut">
              <a:rPr lang="fr-FR" smtClean="0"/>
              <a:t>07/08/2025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676916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C724F67-BF31-49EE-96CB-3D7A349B21FF}" type="datetimeFigureOut">
              <a:rPr lang="fr-FR" smtClean="0"/>
              <a:t>07/08/2025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265987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C724F67-BF31-49EE-96CB-3D7A349B21FF}" type="datetimeFigureOut">
              <a:rPr lang="fr-FR" smtClean="0"/>
              <a:t>07/08/2025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54CF66-C023-4F20-8E99-45A75627CEAA}" type="slidenum">
              <a:rPr lang="fr-FR" smtClean="0"/>
              <a:t>‹N°›</a:t>
            </a:fld>
            <a:endParaRPr lang="fr-FR"/>
          </a:p>
        </p:txBody>
      </p:sp>
    </p:spTree>
    <p:extLst>
      <p:ext uri="{BB962C8B-B14F-4D97-AF65-F5344CB8AC3E}">
        <p14:creationId xmlns:p14="http://schemas.microsoft.com/office/powerpoint/2010/main" val="138712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8C724F67-BF31-49EE-96CB-3D7A349B21FF}" type="datetimeFigureOut">
              <a:rPr lang="fr-FR" smtClean="0"/>
              <a:t>07/08/2025</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B754CF66-C023-4F20-8E99-45A75627CEAA}" type="slidenum">
              <a:rPr lang="fr-FR" smtClean="0"/>
              <a:t>‹N°›</a:t>
            </a:fld>
            <a:endParaRPr lang="fr-FR"/>
          </a:p>
        </p:txBody>
      </p:sp>
    </p:spTree>
    <p:extLst>
      <p:ext uri="{BB962C8B-B14F-4D97-AF65-F5344CB8AC3E}">
        <p14:creationId xmlns:p14="http://schemas.microsoft.com/office/powerpoint/2010/main" val="12021697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223C429-F39B-4D38-8AB2-3523ED574DE9}"/>
              </a:ext>
            </a:extLst>
          </p:cNvPr>
          <p:cNvSpPr/>
          <p:nvPr/>
        </p:nvSpPr>
        <p:spPr>
          <a:xfrm>
            <a:off x="-250177" y="-41999"/>
            <a:ext cx="2941996" cy="10935950"/>
          </a:xfrm>
          <a:prstGeom prst="rect">
            <a:avLst/>
          </a:prstGeom>
          <a:solidFill>
            <a:srgbClr val="4D267F"/>
          </a:solidFill>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80189" tIns="40094" rIns="80189" bIns="40094" numCol="1" spcCol="0" rtlCol="0" fromWordArt="0" anchor="ctr" anchorCtr="0" forceAA="0" compatLnSpc="1">
            <a:prstTxWarp prst="textNoShape">
              <a:avLst/>
            </a:prstTxWarp>
            <a:noAutofit/>
          </a:bodyPr>
          <a:lstStyle/>
          <a:p>
            <a:pPr algn="ctr"/>
            <a:endParaRPr lang="fr-FR" sz="1579" dirty="0">
              <a:solidFill>
                <a:srgbClr val="9933FF"/>
              </a:solidFill>
            </a:endParaRPr>
          </a:p>
        </p:txBody>
      </p:sp>
      <p:sp>
        <p:nvSpPr>
          <p:cNvPr id="5" name="ZoneTexte 4">
            <a:extLst>
              <a:ext uri="{FF2B5EF4-FFF2-40B4-BE49-F238E27FC236}">
                <a16:creationId xmlns:a16="http://schemas.microsoft.com/office/drawing/2014/main" id="{CF7FD022-963C-4646-856F-DA5EC780880E}"/>
              </a:ext>
            </a:extLst>
          </p:cNvPr>
          <p:cNvSpPr txBox="1"/>
          <p:nvPr/>
        </p:nvSpPr>
        <p:spPr>
          <a:xfrm>
            <a:off x="192656" y="2478188"/>
            <a:ext cx="1498418" cy="335348"/>
          </a:xfrm>
          <a:prstGeom prst="rect">
            <a:avLst/>
          </a:prstGeom>
          <a:noFill/>
        </p:spPr>
        <p:txBody>
          <a:bodyPr wrap="square" rtlCol="0">
            <a:spAutoFit/>
          </a:bodyPr>
          <a:lstStyle/>
          <a:p>
            <a:r>
              <a:rPr lang="fr-FR" sz="1579" b="1" dirty="0">
                <a:solidFill>
                  <a:schemeClr val="bg1"/>
                </a:solidFill>
              </a:rPr>
              <a:t>Coordonnées</a:t>
            </a:r>
          </a:p>
        </p:txBody>
      </p:sp>
      <p:cxnSp>
        <p:nvCxnSpPr>
          <p:cNvPr id="7" name="Connecteur droit 6">
            <a:extLst>
              <a:ext uri="{FF2B5EF4-FFF2-40B4-BE49-F238E27FC236}">
                <a16:creationId xmlns:a16="http://schemas.microsoft.com/office/drawing/2014/main" id="{DB25EBEA-69A1-444F-926A-8199D8687CED}"/>
              </a:ext>
            </a:extLst>
          </p:cNvPr>
          <p:cNvCxnSpPr>
            <a:cxnSpLocks/>
          </p:cNvCxnSpPr>
          <p:nvPr/>
        </p:nvCxnSpPr>
        <p:spPr>
          <a:xfrm>
            <a:off x="378719" y="2813536"/>
            <a:ext cx="2234154"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8" name="ZoneTexte 7">
            <a:extLst>
              <a:ext uri="{FF2B5EF4-FFF2-40B4-BE49-F238E27FC236}">
                <a16:creationId xmlns:a16="http://schemas.microsoft.com/office/drawing/2014/main" id="{CC27B9A6-BCB6-4C56-A4BF-DF4E0C194F4C}"/>
              </a:ext>
            </a:extLst>
          </p:cNvPr>
          <p:cNvSpPr txBox="1"/>
          <p:nvPr/>
        </p:nvSpPr>
        <p:spPr>
          <a:xfrm>
            <a:off x="160879" y="2884431"/>
            <a:ext cx="2456682" cy="1762919"/>
          </a:xfrm>
          <a:prstGeom prst="rect">
            <a:avLst/>
          </a:prstGeom>
          <a:noFill/>
        </p:spPr>
        <p:txBody>
          <a:bodyPr wrap="square" rtlCol="0">
            <a:spAutoFit/>
          </a:bodyPr>
          <a:lstStyle/>
          <a:p>
            <a:r>
              <a:rPr lang="fr-FR" sz="1200" dirty="0">
                <a:solidFill>
                  <a:schemeClr val="bg1"/>
                </a:solidFill>
              </a:rPr>
              <a:t>6 rue Charles de Gaulle </a:t>
            </a:r>
          </a:p>
          <a:p>
            <a:r>
              <a:rPr lang="fr-FR" sz="1200" dirty="0">
                <a:solidFill>
                  <a:schemeClr val="bg1"/>
                </a:solidFill>
              </a:rPr>
              <a:t>57480 SIERCK LES BAINS</a:t>
            </a:r>
          </a:p>
          <a:p>
            <a:r>
              <a:rPr lang="fr-FR" sz="1200" dirty="0">
                <a:solidFill>
                  <a:schemeClr val="bg1"/>
                </a:solidFill>
              </a:rPr>
              <a:t>FRANCE</a:t>
            </a:r>
          </a:p>
          <a:p>
            <a:endParaRPr lang="fr-FR" sz="1200" dirty="0">
              <a:solidFill>
                <a:schemeClr val="bg1"/>
              </a:solidFill>
            </a:endParaRPr>
          </a:p>
          <a:p>
            <a:r>
              <a:rPr lang="fr-FR" sz="1200" dirty="0">
                <a:solidFill>
                  <a:schemeClr val="bg1"/>
                </a:solidFill>
              </a:rPr>
              <a:t>+33 687119863</a:t>
            </a:r>
          </a:p>
          <a:p>
            <a:endParaRPr lang="fr-FR" sz="1200" dirty="0">
              <a:solidFill>
                <a:schemeClr val="bg1"/>
              </a:solidFill>
            </a:endParaRPr>
          </a:p>
          <a:p>
            <a:r>
              <a:rPr lang="fr-FR" sz="1200" dirty="0">
                <a:solidFill>
                  <a:schemeClr val="bg1"/>
                </a:solidFill>
              </a:rPr>
              <a:t>Leonore.bonnet5723@gmail.com</a:t>
            </a:r>
          </a:p>
          <a:p>
            <a:endParaRPr lang="fr-FR" sz="1228" dirty="0">
              <a:solidFill>
                <a:schemeClr val="bg1"/>
              </a:solidFill>
            </a:endParaRPr>
          </a:p>
          <a:p>
            <a:r>
              <a:rPr lang="fr-FR" sz="1228" dirty="0">
                <a:solidFill>
                  <a:schemeClr val="bg1"/>
                </a:solidFill>
              </a:rPr>
              <a:t>Permis B</a:t>
            </a:r>
          </a:p>
        </p:txBody>
      </p:sp>
      <p:sp>
        <p:nvSpPr>
          <p:cNvPr id="15" name="ZoneTexte 14">
            <a:extLst>
              <a:ext uri="{FF2B5EF4-FFF2-40B4-BE49-F238E27FC236}">
                <a16:creationId xmlns:a16="http://schemas.microsoft.com/office/drawing/2014/main" id="{1D6ADF8C-E49B-4C97-85B6-D2B552D0C6BB}"/>
              </a:ext>
            </a:extLst>
          </p:cNvPr>
          <p:cNvSpPr txBox="1"/>
          <p:nvPr/>
        </p:nvSpPr>
        <p:spPr>
          <a:xfrm>
            <a:off x="192656" y="4884800"/>
            <a:ext cx="1704008" cy="335348"/>
          </a:xfrm>
          <a:prstGeom prst="rect">
            <a:avLst/>
          </a:prstGeom>
          <a:noFill/>
        </p:spPr>
        <p:txBody>
          <a:bodyPr wrap="square" rtlCol="0">
            <a:spAutoFit/>
          </a:bodyPr>
          <a:lstStyle/>
          <a:p>
            <a:r>
              <a:rPr lang="fr-FR" sz="1579" b="1" dirty="0">
                <a:solidFill>
                  <a:schemeClr val="bg1"/>
                </a:solidFill>
              </a:rPr>
              <a:t>Langues </a:t>
            </a:r>
          </a:p>
        </p:txBody>
      </p:sp>
      <p:sp>
        <p:nvSpPr>
          <p:cNvPr id="24" name="ZoneTexte 23">
            <a:extLst>
              <a:ext uri="{FF2B5EF4-FFF2-40B4-BE49-F238E27FC236}">
                <a16:creationId xmlns:a16="http://schemas.microsoft.com/office/drawing/2014/main" id="{225AD811-5712-406C-88D3-14EC6C3B7078}"/>
              </a:ext>
            </a:extLst>
          </p:cNvPr>
          <p:cNvSpPr txBox="1"/>
          <p:nvPr/>
        </p:nvSpPr>
        <p:spPr>
          <a:xfrm>
            <a:off x="2720005" y="63917"/>
            <a:ext cx="5271056" cy="524118"/>
          </a:xfrm>
          <a:prstGeom prst="rect">
            <a:avLst/>
          </a:prstGeom>
          <a:noFill/>
        </p:spPr>
        <p:txBody>
          <a:bodyPr wrap="square" rtlCol="0">
            <a:spAutoFit/>
          </a:bodyPr>
          <a:lstStyle/>
          <a:p>
            <a:r>
              <a:rPr lang="fr-FR" sz="2806" dirty="0"/>
              <a:t>LEONORE BONNET</a:t>
            </a:r>
          </a:p>
        </p:txBody>
      </p:sp>
      <p:cxnSp>
        <p:nvCxnSpPr>
          <p:cNvPr id="31" name="Connecteur droit 30">
            <a:extLst>
              <a:ext uri="{FF2B5EF4-FFF2-40B4-BE49-F238E27FC236}">
                <a16:creationId xmlns:a16="http://schemas.microsoft.com/office/drawing/2014/main" id="{EF4BB927-94B6-4F3E-83DC-18DDD154BAA9}"/>
              </a:ext>
            </a:extLst>
          </p:cNvPr>
          <p:cNvCxnSpPr>
            <a:cxnSpLocks/>
          </p:cNvCxnSpPr>
          <p:nvPr/>
        </p:nvCxnSpPr>
        <p:spPr>
          <a:xfrm>
            <a:off x="3338329" y="2021025"/>
            <a:ext cx="41344" cy="2380880"/>
          </a:xfrm>
          <a:prstGeom prst="line">
            <a:avLst/>
          </a:prstGeom>
          <a:ln w="31750"/>
        </p:spPr>
        <p:style>
          <a:lnRef idx="3">
            <a:schemeClr val="dk1"/>
          </a:lnRef>
          <a:fillRef idx="0">
            <a:schemeClr val="dk1"/>
          </a:fillRef>
          <a:effectRef idx="2">
            <a:schemeClr val="dk1"/>
          </a:effectRef>
          <a:fontRef idx="minor">
            <a:schemeClr val="tx1"/>
          </a:fontRef>
        </p:style>
      </p:cxnSp>
      <p:sp>
        <p:nvSpPr>
          <p:cNvPr id="32" name="ZoneTexte 31">
            <a:extLst>
              <a:ext uri="{FF2B5EF4-FFF2-40B4-BE49-F238E27FC236}">
                <a16:creationId xmlns:a16="http://schemas.microsoft.com/office/drawing/2014/main" id="{8EF0EFBA-9C60-4B9B-BEF6-DBE5D98FE65E}"/>
              </a:ext>
            </a:extLst>
          </p:cNvPr>
          <p:cNvSpPr txBox="1"/>
          <p:nvPr/>
        </p:nvSpPr>
        <p:spPr>
          <a:xfrm>
            <a:off x="2715415" y="2388964"/>
            <a:ext cx="675094" cy="523220"/>
          </a:xfrm>
          <a:prstGeom prst="rect">
            <a:avLst/>
          </a:prstGeom>
          <a:noFill/>
        </p:spPr>
        <p:txBody>
          <a:bodyPr wrap="square" rtlCol="0">
            <a:spAutoFit/>
          </a:bodyPr>
          <a:lstStyle/>
          <a:p>
            <a:r>
              <a:rPr lang="fr-FR" sz="1400" b="1" dirty="0"/>
              <a:t> 2023   -2025</a:t>
            </a:r>
          </a:p>
        </p:txBody>
      </p:sp>
      <p:sp>
        <p:nvSpPr>
          <p:cNvPr id="39" name="ZoneTexte 38">
            <a:extLst>
              <a:ext uri="{FF2B5EF4-FFF2-40B4-BE49-F238E27FC236}">
                <a16:creationId xmlns:a16="http://schemas.microsoft.com/office/drawing/2014/main" id="{0C209E8A-C0D6-49D6-856E-7137F5112C86}"/>
              </a:ext>
            </a:extLst>
          </p:cNvPr>
          <p:cNvSpPr txBox="1"/>
          <p:nvPr/>
        </p:nvSpPr>
        <p:spPr>
          <a:xfrm>
            <a:off x="3450629" y="3483729"/>
            <a:ext cx="4109985" cy="830997"/>
          </a:xfrm>
          <a:prstGeom prst="rect">
            <a:avLst/>
          </a:prstGeom>
          <a:noFill/>
        </p:spPr>
        <p:txBody>
          <a:bodyPr wrap="square" rtlCol="0">
            <a:spAutoFit/>
          </a:bodyPr>
          <a:lstStyle/>
          <a:p>
            <a:r>
              <a:rPr lang="fr-FR" sz="1200" dirty="0"/>
              <a:t>Baccalauréat général spécialités SES, Physique et Mathématiques et </a:t>
            </a:r>
            <a:r>
              <a:rPr lang="en-ZA" sz="1200" dirty="0"/>
              <a:t>double </a:t>
            </a:r>
            <a:r>
              <a:rPr lang="en-ZA" sz="1200" dirty="0" err="1"/>
              <a:t>Diplôme</a:t>
            </a:r>
            <a:r>
              <a:rPr lang="en-ZA" sz="1200" dirty="0"/>
              <a:t> ABIBAC (</a:t>
            </a:r>
            <a:r>
              <a:rPr lang="fr-FR" sz="1200" dirty="0"/>
              <a:t>Baccalauréat</a:t>
            </a:r>
            <a:r>
              <a:rPr lang="en-ZA" sz="1200" dirty="0"/>
              <a:t> </a:t>
            </a:r>
            <a:r>
              <a:rPr lang="fr-FR" sz="1200" dirty="0"/>
              <a:t>français </a:t>
            </a:r>
            <a:r>
              <a:rPr lang="en-ZA" sz="1200" dirty="0"/>
              <a:t>et Abitur </a:t>
            </a:r>
            <a:r>
              <a:rPr lang="en-ZA" sz="1200" dirty="0" err="1"/>
              <a:t>allemand</a:t>
            </a:r>
            <a:r>
              <a:rPr lang="en-ZA" sz="1200" dirty="0"/>
              <a:t> ) </a:t>
            </a:r>
            <a:endParaRPr lang="fr-FR" sz="1200" dirty="0"/>
          </a:p>
          <a:p>
            <a:r>
              <a:rPr lang="fr-FR" sz="1200" dirty="0"/>
              <a:t>	</a:t>
            </a:r>
            <a:r>
              <a:rPr lang="fr-FR" sz="1200" i="1" dirty="0"/>
              <a:t>Lycée Fabert - Metz (France)</a:t>
            </a:r>
          </a:p>
        </p:txBody>
      </p:sp>
      <p:cxnSp>
        <p:nvCxnSpPr>
          <p:cNvPr id="49" name="Connecteur droit 48">
            <a:extLst>
              <a:ext uri="{FF2B5EF4-FFF2-40B4-BE49-F238E27FC236}">
                <a16:creationId xmlns:a16="http://schemas.microsoft.com/office/drawing/2014/main" id="{4BFDAFE6-4CB3-4BF6-BBED-CD2E626D5170}"/>
              </a:ext>
            </a:extLst>
          </p:cNvPr>
          <p:cNvCxnSpPr>
            <a:cxnSpLocks/>
          </p:cNvCxnSpPr>
          <p:nvPr/>
        </p:nvCxnSpPr>
        <p:spPr>
          <a:xfrm>
            <a:off x="230984" y="5220148"/>
            <a:ext cx="233277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52" name="ZoneTexte 51">
            <a:extLst>
              <a:ext uri="{FF2B5EF4-FFF2-40B4-BE49-F238E27FC236}">
                <a16:creationId xmlns:a16="http://schemas.microsoft.com/office/drawing/2014/main" id="{44636ACE-D568-475D-B222-6A18043FBFD3}"/>
              </a:ext>
            </a:extLst>
          </p:cNvPr>
          <p:cNvSpPr txBox="1"/>
          <p:nvPr/>
        </p:nvSpPr>
        <p:spPr>
          <a:xfrm>
            <a:off x="2672495" y="3497972"/>
            <a:ext cx="694054" cy="523220"/>
          </a:xfrm>
          <a:prstGeom prst="rect">
            <a:avLst/>
          </a:prstGeom>
          <a:noFill/>
        </p:spPr>
        <p:txBody>
          <a:bodyPr wrap="square" rtlCol="0">
            <a:spAutoFit/>
          </a:bodyPr>
          <a:lstStyle/>
          <a:p>
            <a:r>
              <a:rPr lang="fr-FR" sz="1400" b="1" dirty="0"/>
              <a:t>   2018</a:t>
            </a:r>
          </a:p>
          <a:p>
            <a:r>
              <a:rPr lang="fr-FR" sz="1400" b="1" dirty="0"/>
              <a:t> -2021</a:t>
            </a:r>
          </a:p>
        </p:txBody>
      </p:sp>
      <p:sp>
        <p:nvSpPr>
          <p:cNvPr id="56" name="ZoneTexte 55">
            <a:extLst>
              <a:ext uri="{FF2B5EF4-FFF2-40B4-BE49-F238E27FC236}">
                <a16:creationId xmlns:a16="http://schemas.microsoft.com/office/drawing/2014/main" id="{F733E825-40C7-4691-AC40-32EB4FF87127}"/>
              </a:ext>
            </a:extLst>
          </p:cNvPr>
          <p:cNvSpPr txBox="1"/>
          <p:nvPr/>
        </p:nvSpPr>
        <p:spPr>
          <a:xfrm>
            <a:off x="147821" y="5310334"/>
            <a:ext cx="2612874" cy="1969770"/>
          </a:xfrm>
          <a:prstGeom prst="rect">
            <a:avLst/>
          </a:prstGeom>
          <a:noFill/>
        </p:spPr>
        <p:txBody>
          <a:bodyPr wrap="square" rtlCol="0">
            <a:spAutoFit/>
          </a:bodyPr>
          <a:lstStyle/>
          <a:p>
            <a:r>
              <a:rPr lang="fr-FR" sz="1200" dirty="0">
                <a:solidFill>
                  <a:schemeClr val="bg1"/>
                </a:solidFill>
              </a:rPr>
              <a:t>Français:  	Langue maternelle </a:t>
            </a:r>
          </a:p>
          <a:p>
            <a:endParaRPr lang="fr-FR" sz="1200" dirty="0">
              <a:solidFill>
                <a:schemeClr val="bg1"/>
              </a:solidFill>
            </a:endParaRPr>
          </a:p>
          <a:p>
            <a:r>
              <a:rPr lang="fr-FR" sz="1200" dirty="0">
                <a:solidFill>
                  <a:schemeClr val="bg1"/>
                </a:solidFill>
              </a:rPr>
              <a:t>Allemand:   	Bilingue </a:t>
            </a:r>
          </a:p>
          <a:p>
            <a:endParaRPr lang="fr-FR" sz="1200" dirty="0">
              <a:solidFill>
                <a:schemeClr val="bg1"/>
              </a:solidFill>
            </a:endParaRPr>
          </a:p>
          <a:p>
            <a:r>
              <a:rPr lang="fr-FR" sz="1200" dirty="0">
                <a:solidFill>
                  <a:schemeClr val="bg1"/>
                </a:solidFill>
              </a:rPr>
              <a:t>Anglais :      	Courant Niveau C2</a:t>
            </a:r>
          </a:p>
          <a:p>
            <a:endParaRPr lang="fr-FR" sz="1200" dirty="0">
              <a:solidFill>
                <a:schemeClr val="bg1"/>
              </a:solidFill>
            </a:endParaRPr>
          </a:p>
          <a:p>
            <a:r>
              <a:rPr lang="fr-FR" sz="1200" dirty="0">
                <a:solidFill>
                  <a:schemeClr val="bg1"/>
                </a:solidFill>
              </a:rPr>
              <a:t>Luxembourgeois: Courant Niveau C1</a:t>
            </a:r>
          </a:p>
          <a:p>
            <a:endParaRPr lang="fr-FR" sz="1200" dirty="0">
              <a:solidFill>
                <a:schemeClr val="bg1"/>
              </a:solidFill>
            </a:endParaRPr>
          </a:p>
          <a:p>
            <a:r>
              <a:rPr lang="fr-FR" sz="1200" dirty="0">
                <a:solidFill>
                  <a:schemeClr val="bg1"/>
                </a:solidFill>
              </a:rPr>
              <a:t>Arabe : Niveau B2</a:t>
            </a:r>
          </a:p>
          <a:p>
            <a:r>
              <a:rPr lang="fr-FR" sz="1400" dirty="0">
                <a:solidFill>
                  <a:schemeClr val="bg1"/>
                </a:solidFill>
              </a:rPr>
              <a:t>                </a:t>
            </a:r>
          </a:p>
        </p:txBody>
      </p:sp>
      <p:sp>
        <p:nvSpPr>
          <p:cNvPr id="62" name="ZoneTexte 61">
            <a:extLst>
              <a:ext uri="{FF2B5EF4-FFF2-40B4-BE49-F238E27FC236}">
                <a16:creationId xmlns:a16="http://schemas.microsoft.com/office/drawing/2014/main" id="{6392012B-0FB9-470C-8B9F-7D102D49A0E9}"/>
              </a:ext>
            </a:extLst>
          </p:cNvPr>
          <p:cNvSpPr txBox="1"/>
          <p:nvPr/>
        </p:nvSpPr>
        <p:spPr>
          <a:xfrm>
            <a:off x="3322954" y="7704774"/>
            <a:ext cx="4109268" cy="1754326"/>
          </a:xfrm>
          <a:prstGeom prst="rect">
            <a:avLst/>
          </a:prstGeom>
          <a:noFill/>
        </p:spPr>
        <p:txBody>
          <a:bodyPr wrap="square" rtlCol="0">
            <a:spAutoFit/>
          </a:bodyPr>
          <a:lstStyle/>
          <a:p>
            <a:pPr marL="64770"/>
            <a:r>
              <a:rPr lang="fr-FR" sz="1200" b="1" dirty="0">
                <a:ea typeface="Trebuchet MS" panose="020B0603020202020204" pitchFamily="34" charset="0"/>
                <a:cs typeface="Trebuchet MS" panose="020B0603020202020204" pitchFamily="34" charset="0"/>
              </a:rPr>
              <a:t>Stage, contrats étudiant et CDD AFI ESCA Luxembourg</a:t>
            </a:r>
          </a:p>
          <a:p>
            <a:pPr marL="64770"/>
            <a:r>
              <a:rPr lang="fr-FR" sz="1200" dirty="0">
                <a:ea typeface="Trebuchet MS" panose="020B0603020202020204" pitchFamily="34" charset="0"/>
                <a:cs typeface="Trebuchet MS" panose="020B0603020202020204" pitchFamily="34" charset="0"/>
              </a:rPr>
              <a:t>au sein des départements conformité, contrôle interne et communications pour participer aux travaux de mise en conformité des dossiers clients, d’évaluation du dispositif de contrôle interne et de contribuer au projet de la satisfaction client.</a:t>
            </a:r>
          </a:p>
          <a:p>
            <a:pPr marL="64770"/>
            <a:r>
              <a:rPr lang="fr-FR" sz="1200" i="1" dirty="0">
                <a:ea typeface="Trebuchet MS" panose="020B0603020202020204" pitchFamily="34" charset="0"/>
                <a:cs typeface="Trebuchet MS" panose="020B0603020202020204" pitchFamily="34" charset="0"/>
              </a:rPr>
              <a:t>Compétences acquises: mise en pratique de mes connaissances théoriques, mes capacités relationnelles et de mes acquis linguistiques</a:t>
            </a:r>
            <a:endParaRPr lang="fr-FR" sz="1400" i="1" dirty="0"/>
          </a:p>
        </p:txBody>
      </p:sp>
      <p:cxnSp>
        <p:nvCxnSpPr>
          <p:cNvPr id="65" name="Connecteur droit 64">
            <a:extLst>
              <a:ext uri="{FF2B5EF4-FFF2-40B4-BE49-F238E27FC236}">
                <a16:creationId xmlns:a16="http://schemas.microsoft.com/office/drawing/2014/main" id="{74C8E156-A318-4945-AE5D-BAF0F47836BE}"/>
              </a:ext>
            </a:extLst>
          </p:cNvPr>
          <p:cNvCxnSpPr>
            <a:cxnSpLocks/>
          </p:cNvCxnSpPr>
          <p:nvPr/>
        </p:nvCxnSpPr>
        <p:spPr>
          <a:xfrm>
            <a:off x="192656" y="8456932"/>
            <a:ext cx="233277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67" name="ZoneTexte 66">
            <a:extLst>
              <a:ext uri="{FF2B5EF4-FFF2-40B4-BE49-F238E27FC236}">
                <a16:creationId xmlns:a16="http://schemas.microsoft.com/office/drawing/2014/main" id="{AD927E9A-6FB3-46DF-82AD-70DD25B31116}"/>
              </a:ext>
            </a:extLst>
          </p:cNvPr>
          <p:cNvSpPr txBox="1"/>
          <p:nvPr/>
        </p:nvSpPr>
        <p:spPr>
          <a:xfrm>
            <a:off x="141497" y="8115415"/>
            <a:ext cx="1704008" cy="335348"/>
          </a:xfrm>
          <a:prstGeom prst="rect">
            <a:avLst/>
          </a:prstGeom>
          <a:noFill/>
        </p:spPr>
        <p:txBody>
          <a:bodyPr wrap="square" rtlCol="0">
            <a:spAutoFit/>
          </a:bodyPr>
          <a:lstStyle/>
          <a:p>
            <a:r>
              <a:rPr lang="fr-FR" sz="1579" b="1" dirty="0">
                <a:solidFill>
                  <a:schemeClr val="bg1"/>
                </a:solidFill>
              </a:rPr>
              <a:t>Centres d'intérêt</a:t>
            </a:r>
          </a:p>
        </p:txBody>
      </p:sp>
      <p:sp>
        <p:nvSpPr>
          <p:cNvPr id="74" name="ZoneTexte 73">
            <a:extLst>
              <a:ext uri="{FF2B5EF4-FFF2-40B4-BE49-F238E27FC236}">
                <a16:creationId xmlns:a16="http://schemas.microsoft.com/office/drawing/2014/main" id="{ABAFE9D0-3961-4F0B-9108-9B552BF54384}"/>
              </a:ext>
            </a:extLst>
          </p:cNvPr>
          <p:cNvSpPr txBox="1"/>
          <p:nvPr/>
        </p:nvSpPr>
        <p:spPr>
          <a:xfrm>
            <a:off x="160879" y="8563279"/>
            <a:ext cx="2431001" cy="1938992"/>
          </a:xfrm>
          <a:prstGeom prst="rect">
            <a:avLst/>
          </a:prstGeom>
          <a:noFill/>
        </p:spPr>
        <p:txBody>
          <a:bodyPr wrap="square" rtlCol="0">
            <a:spAutoFit/>
          </a:bodyPr>
          <a:lstStyle/>
          <a:p>
            <a:r>
              <a:rPr lang="fr-FR" sz="1200" dirty="0">
                <a:solidFill>
                  <a:schemeClr val="bg1"/>
                </a:solidFill>
              </a:rPr>
              <a:t>Mode ( Design) </a:t>
            </a:r>
          </a:p>
          <a:p>
            <a:endParaRPr lang="fr-FR" sz="1200" dirty="0">
              <a:solidFill>
                <a:schemeClr val="bg1"/>
              </a:solidFill>
            </a:endParaRPr>
          </a:p>
          <a:p>
            <a:r>
              <a:rPr lang="fr-FR" sz="1200" dirty="0">
                <a:solidFill>
                  <a:schemeClr val="bg1"/>
                </a:solidFill>
              </a:rPr>
              <a:t>Enseignement</a:t>
            </a:r>
          </a:p>
          <a:p>
            <a:endParaRPr lang="fr-FR" sz="1200" dirty="0">
              <a:solidFill>
                <a:schemeClr val="bg1"/>
              </a:solidFill>
            </a:endParaRPr>
          </a:p>
          <a:p>
            <a:r>
              <a:rPr lang="fr-FR" sz="1200" dirty="0">
                <a:solidFill>
                  <a:schemeClr val="bg1"/>
                </a:solidFill>
              </a:rPr>
              <a:t>Voyages et le contact humain </a:t>
            </a:r>
          </a:p>
          <a:p>
            <a:endParaRPr lang="fr-FR" sz="1200" dirty="0">
              <a:solidFill>
                <a:schemeClr val="bg1"/>
              </a:solidFill>
            </a:endParaRPr>
          </a:p>
          <a:p>
            <a:r>
              <a:rPr lang="fr-FR" sz="1200" dirty="0">
                <a:solidFill>
                  <a:schemeClr val="bg1"/>
                </a:solidFill>
              </a:rPr>
              <a:t>Aide humanitaire</a:t>
            </a:r>
          </a:p>
          <a:p>
            <a:endParaRPr lang="fr-FR" sz="1200" dirty="0">
              <a:solidFill>
                <a:schemeClr val="bg1"/>
              </a:solidFill>
            </a:endParaRPr>
          </a:p>
          <a:p>
            <a:r>
              <a:rPr lang="fr-FR" sz="1200" dirty="0">
                <a:solidFill>
                  <a:schemeClr val="bg1"/>
                </a:solidFill>
              </a:rPr>
              <a:t>Membre de l’association de finance </a:t>
            </a:r>
            <a:r>
              <a:rPr lang="fr-FR" sz="1200" dirty="0" err="1">
                <a:solidFill>
                  <a:schemeClr val="bg1"/>
                </a:solidFill>
              </a:rPr>
              <a:t>Wolffinance</a:t>
            </a:r>
            <a:r>
              <a:rPr lang="fr-FR" sz="1200" dirty="0">
                <a:solidFill>
                  <a:schemeClr val="bg1"/>
                </a:solidFill>
              </a:rPr>
              <a:t> club à NEOMA (Bitcoin)</a:t>
            </a:r>
          </a:p>
        </p:txBody>
      </p:sp>
      <p:sp>
        <p:nvSpPr>
          <p:cNvPr id="41" name="ZoneTexte 40">
            <a:extLst>
              <a:ext uri="{FF2B5EF4-FFF2-40B4-BE49-F238E27FC236}">
                <a16:creationId xmlns:a16="http://schemas.microsoft.com/office/drawing/2014/main" id="{654BBC38-F7A9-4A58-B477-3B2DC4B64B64}"/>
              </a:ext>
            </a:extLst>
          </p:cNvPr>
          <p:cNvSpPr txBox="1"/>
          <p:nvPr/>
        </p:nvSpPr>
        <p:spPr>
          <a:xfrm>
            <a:off x="3395958" y="2960673"/>
            <a:ext cx="4271860" cy="461665"/>
          </a:xfrm>
          <a:prstGeom prst="rect">
            <a:avLst/>
          </a:prstGeom>
          <a:noFill/>
        </p:spPr>
        <p:txBody>
          <a:bodyPr wrap="square" rtlCol="0">
            <a:spAutoFit/>
          </a:bodyPr>
          <a:lstStyle/>
          <a:p>
            <a:r>
              <a:rPr lang="fr-FR" sz="1200" dirty="0"/>
              <a:t>CESEM – 1ere et 2eme année </a:t>
            </a:r>
            <a:r>
              <a:rPr lang="fr-FR" sz="1200" dirty="0" err="1"/>
              <a:t>Bachelor</a:t>
            </a:r>
            <a:r>
              <a:rPr lang="fr-FR" sz="1200" dirty="0"/>
              <a:t> international trilingue</a:t>
            </a:r>
            <a:endParaRPr lang="fr-FR" sz="1200" i="1" dirty="0"/>
          </a:p>
          <a:p>
            <a:r>
              <a:rPr lang="fr-FR" sz="1200" i="1" dirty="0"/>
              <a:t>	NEOMA Business </a:t>
            </a:r>
            <a:r>
              <a:rPr lang="fr-FR" sz="1200" i="1" dirty="0" err="1"/>
              <a:t>School</a:t>
            </a:r>
            <a:r>
              <a:rPr lang="fr-FR" sz="1200" i="1" dirty="0"/>
              <a:t> – Reims (France)</a:t>
            </a:r>
          </a:p>
        </p:txBody>
      </p:sp>
      <p:cxnSp>
        <p:nvCxnSpPr>
          <p:cNvPr id="3" name="Connecteur droit 2">
            <a:extLst>
              <a:ext uri="{FF2B5EF4-FFF2-40B4-BE49-F238E27FC236}">
                <a16:creationId xmlns:a16="http://schemas.microsoft.com/office/drawing/2014/main" id="{0235836F-A179-488F-8636-693252FB16B9}"/>
              </a:ext>
            </a:extLst>
          </p:cNvPr>
          <p:cNvCxnSpPr>
            <a:cxnSpLocks/>
          </p:cNvCxnSpPr>
          <p:nvPr/>
        </p:nvCxnSpPr>
        <p:spPr>
          <a:xfrm>
            <a:off x="2571704" y="1242596"/>
            <a:ext cx="49468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19B909F8-94F6-43DE-8C6F-7D6A989B169B}"/>
              </a:ext>
            </a:extLst>
          </p:cNvPr>
          <p:cNvSpPr/>
          <p:nvPr/>
        </p:nvSpPr>
        <p:spPr>
          <a:xfrm>
            <a:off x="3204610" y="1454754"/>
            <a:ext cx="4148868" cy="320874"/>
          </a:xfrm>
          <a:prstGeom prst="rect">
            <a:avLst/>
          </a:prstGeom>
          <a:solidFill>
            <a:srgbClr val="4D26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t>FORMATIONS</a:t>
            </a:r>
          </a:p>
        </p:txBody>
      </p:sp>
      <p:pic>
        <p:nvPicPr>
          <p:cNvPr id="20" name="Graphique 19" descr="Valise">
            <a:extLst>
              <a:ext uri="{FF2B5EF4-FFF2-40B4-BE49-F238E27FC236}">
                <a16:creationId xmlns:a16="http://schemas.microsoft.com/office/drawing/2014/main" id="{85D99D1E-C137-4571-B352-3290753C8B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64561" y="4414221"/>
            <a:ext cx="422080" cy="450409"/>
          </a:xfrm>
          <a:prstGeom prst="rect">
            <a:avLst/>
          </a:prstGeom>
        </p:spPr>
      </p:pic>
      <p:pic>
        <p:nvPicPr>
          <p:cNvPr id="22" name="Graphique 21" descr="Toque d'étudiant">
            <a:extLst>
              <a:ext uri="{FF2B5EF4-FFF2-40B4-BE49-F238E27FC236}">
                <a16:creationId xmlns:a16="http://schemas.microsoft.com/office/drawing/2014/main" id="{2F07307F-5C20-489C-9A8F-7BF18D7613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677141" y="1394138"/>
            <a:ext cx="457200" cy="457200"/>
          </a:xfrm>
          <a:prstGeom prst="rect">
            <a:avLst/>
          </a:prstGeom>
        </p:spPr>
      </p:pic>
      <p:sp>
        <p:nvSpPr>
          <p:cNvPr id="63" name="Rectangle 62">
            <a:extLst>
              <a:ext uri="{FF2B5EF4-FFF2-40B4-BE49-F238E27FC236}">
                <a16:creationId xmlns:a16="http://schemas.microsoft.com/office/drawing/2014/main" id="{963B09E5-5C75-4C90-B0E6-B8F2B2372DAE}"/>
              </a:ext>
            </a:extLst>
          </p:cNvPr>
          <p:cNvSpPr/>
          <p:nvPr/>
        </p:nvSpPr>
        <p:spPr>
          <a:xfrm>
            <a:off x="3347589" y="4479613"/>
            <a:ext cx="4148868" cy="320874"/>
          </a:xfrm>
          <a:prstGeom prst="rect">
            <a:avLst/>
          </a:prstGeom>
          <a:solidFill>
            <a:srgbClr val="4D26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dirty="0"/>
              <a:t>EXPÉRIENCES PROFESSIONNELLES </a:t>
            </a:r>
          </a:p>
        </p:txBody>
      </p:sp>
      <p:sp>
        <p:nvSpPr>
          <p:cNvPr id="10" name="ZoneTexte 9">
            <a:extLst>
              <a:ext uri="{FF2B5EF4-FFF2-40B4-BE49-F238E27FC236}">
                <a16:creationId xmlns:a16="http://schemas.microsoft.com/office/drawing/2014/main" id="{94485279-A242-439C-AE70-FDF141A7E70E}"/>
              </a:ext>
            </a:extLst>
          </p:cNvPr>
          <p:cNvSpPr txBox="1"/>
          <p:nvPr/>
        </p:nvSpPr>
        <p:spPr>
          <a:xfrm>
            <a:off x="3401953" y="6057405"/>
            <a:ext cx="4403241" cy="646331"/>
          </a:xfrm>
          <a:prstGeom prst="rect">
            <a:avLst/>
          </a:prstGeom>
          <a:noFill/>
        </p:spPr>
        <p:txBody>
          <a:bodyPr wrap="square" rtlCol="0">
            <a:spAutoFit/>
          </a:bodyPr>
          <a:lstStyle/>
          <a:p>
            <a:r>
              <a:rPr lang="fr-FR" sz="1200" b="1" dirty="0"/>
              <a:t>Stage, </a:t>
            </a:r>
            <a:r>
              <a:rPr lang="fr-FR" sz="1200" b="1" dirty="0" err="1"/>
              <a:t>Croix-rouge</a:t>
            </a:r>
            <a:r>
              <a:rPr lang="fr-FR" sz="1200" b="1" dirty="0"/>
              <a:t> Luxembourg </a:t>
            </a:r>
          </a:p>
          <a:p>
            <a:r>
              <a:rPr lang="fr-FR" sz="1200" b="1" dirty="0"/>
              <a:t>Au sein du départements </a:t>
            </a:r>
            <a:r>
              <a:rPr lang="fr-FR" sz="1200" b="1" dirty="0" err="1"/>
              <a:t>Fundraising</a:t>
            </a:r>
            <a:r>
              <a:rPr lang="fr-FR" sz="1200" b="1" dirty="0"/>
              <a:t> </a:t>
            </a:r>
          </a:p>
          <a:p>
            <a:endParaRPr lang="fr-FR" sz="1200" b="1" dirty="0"/>
          </a:p>
        </p:txBody>
      </p:sp>
      <p:sp>
        <p:nvSpPr>
          <p:cNvPr id="2" name="ZoneTexte 1">
            <a:extLst>
              <a:ext uri="{FF2B5EF4-FFF2-40B4-BE49-F238E27FC236}">
                <a16:creationId xmlns:a16="http://schemas.microsoft.com/office/drawing/2014/main" id="{EB6034CC-9732-A94B-84FD-E26440E871D1}"/>
              </a:ext>
            </a:extLst>
          </p:cNvPr>
          <p:cNvSpPr txBox="1"/>
          <p:nvPr/>
        </p:nvSpPr>
        <p:spPr>
          <a:xfrm>
            <a:off x="2753559" y="570216"/>
            <a:ext cx="4703205" cy="738664"/>
          </a:xfrm>
          <a:prstGeom prst="rect">
            <a:avLst/>
          </a:prstGeom>
          <a:noFill/>
        </p:spPr>
        <p:txBody>
          <a:bodyPr wrap="square" rtlCol="0">
            <a:spAutoFit/>
          </a:bodyPr>
          <a:lstStyle/>
          <a:p>
            <a:r>
              <a:rPr lang="fr-FR" sz="1400" dirty="0">
                <a:solidFill>
                  <a:srgbClr val="7030A0"/>
                </a:solidFill>
              </a:rPr>
              <a:t>Etudiante en Ecole de commerce et Management ouverte à de nouveaux défis pour son stage 2025 d’une durée de 10 semaines</a:t>
            </a:r>
          </a:p>
        </p:txBody>
      </p:sp>
      <p:sp>
        <p:nvSpPr>
          <p:cNvPr id="42" name="ZoneTexte 41">
            <a:extLst>
              <a:ext uri="{FF2B5EF4-FFF2-40B4-BE49-F238E27FC236}">
                <a16:creationId xmlns:a16="http://schemas.microsoft.com/office/drawing/2014/main" id="{7BDD88A7-B491-4FCD-8F58-078A20DDD30B}"/>
              </a:ext>
            </a:extLst>
          </p:cNvPr>
          <p:cNvSpPr txBox="1"/>
          <p:nvPr/>
        </p:nvSpPr>
        <p:spPr>
          <a:xfrm>
            <a:off x="162234" y="7193674"/>
            <a:ext cx="1704008" cy="335348"/>
          </a:xfrm>
          <a:prstGeom prst="rect">
            <a:avLst/>
          </a:prstGeom>
          <a:noFill/>
        </p:spPr>
        <p:txBody>
          <a:bodyPr wrap="square" rtlCol="0">
            <a:spAutoFit/>
          </a:bodyPr>
          <a:lstStyle/>
          <a:p>
            <a:r>
              <a:rPr lang="fr-FR" sz="1579" b="1" dirty="0">
                <a:solidFill>
                  <a:schemeClr val="bg1"/>
                </a:solidFill>
              </a:rPr>
              <a:t>Compétences </a:t>
            </a:r>
          </a:p>
        </p:txBody>
      </p:sp>
      <p:cxnSp>
        <p:nvCxnSpPr>
          <p:cNvPr id="43" name="Connecteur droit 42">
            <a:extLst>
              <a:ext uri="{FF2B5EF4-FFF2-40B4-BE49-F238E27FC236}">
                <a16:creationId xmlns:a16="http://schemas.microsoft.com/office/drawing/2014/main" id="{F01AA3F4-1B67-45AB-A63C-52843FF2AC96}"/>
              </a:ext>
            </a:extLst>
          </p:cNvPr>
          <p:cNvCxnSpPr>
            <a:cxnSpLocks/>
          </p:cNvCxnSpPr>
          <p:nvPr/>
        </p:nvCxnSpPr>
        <p:spPr>
          <a:xfrm>
            <a:off x="230983" y="7529022"/>
            <a:ext cx="2332775"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sp>
        <p:nvSpPr>
          <p:cNvPr id="44" name="ZoneTexte 43">
            <a:extLst>
              <a:ext uri="{FF2B5EF4-FFF2-40B4-BE49-F238E27FC236}">
                <a16:creationId xmlns:a16="http://schemas.microsoft.com/office/drawing/2014/main" id="{C38ED384-3E48-4C81-A575-C7F4EBE2713B}"/>
              </a:ext>
            </a:extLst>
          </p:cNvPr>
          <p:cNvSpPr txBox="1"/>
          <p:nvPr/>
        </p:nvSpPr>
        <p:spPr>
          <a:xfrm>
            <a:off x="236260" y="7591145"/>
            <a:ext cx="3218491" cy="461665"/>
          </a:xfrm>
          <a:prstGeom prst="rect">
            <a:avLst/>
          </a:prstGeom>
          <a:noFill/>
        </p:spPr>
        <p:txBody>
          <a:bodyPr wrap="square" rtlCol="0">
            <a:spAutoFit/>
          </a:bodyPr>
          <a:lstStyle/>
          <a:p>
            <a:r>
              <a:rPr lang="fr-FR" sz="1200" dirty="0">
                <a:solidFill>
                  <a:schemeClr val="bg1"/>
                </a:solidFill>
              </a:rPr>
              <a:t>Word, Excel, Powerpoint</a:t>
            </a:r>
          </a:p>
          <a:p>
            <a:r>
              <a:rPr lang="fr-FR" sz="1200" dirty="0">
                <a:solidFill>
                  <a:schemeClr val="bg1"/>
                </a:solidFill>
              </a:rPr>
              <a:t>Organisation, Réseaux sociaux</a:t>
            </a:r>
            <a:endParaRPr lang="fr-FR" sz="1400" dirty="0">
              <a:solidFill>
                <a:schemeClr val="bg1"/>
              </a:solidFill>
            </a:endParaRPr>
          </a:p>
        </p:txBody>
      </p:sp>
      <p:sp>
        <p:nvSpPr>
          <p:cNvPr id="6" name="ZoneTexte 5">
            <a:extLst>
              <a:ext uri="{FF2B5EF4-FFF2-40B4-BE49-F238E27FC236}">
                <a16:creationId xmlns:a16="http://schemas.microsoft.com/office/drawing/2014/main" id="{7D825DEF-4143-3767-AC08-DB10ACC2C8CA}"/>
              </a:ext>
            </a:extLst>
          </p:cNvPr>
          <p:cNvSpPr txBox="1"/>
          <p:nvPr/>
        </p:nvSpPr>
        <p:spPr>
          <a:xfrm>
            <a:off x="3379673" y="2436567"/>
            <a:ext cx="4304431" cy="461665"/>
          </a:xfrm>
          <a:prstGeom prst="rect">
            <a:avLst/>
          </a:prstGeom>
          <a:noFill/>
        </p:spPr>
        <p:txBody>
          <a:bodyPr wrap="square" rtlCol="0">
            <a:spAutoFit/>
          </a:bodyPr>
          <a:lstStyle/>
          <a:p>
            <a:r>
              <a:rPr lang="fr-FR" sz="1200" dirty="0"/>
              <a:t>CESEM – 3eme année </a:t>
            </a:r>
            <a:r>
              <a:rPr lang="fr-FR" sz="1200" dirty="0" err="1"/>
              <a:t>Bachelor</a:t>
            </a:r>
            <a:r>
              <a:rPr lang="fr-FR" sz="1200" dirty="0"/>
              <a:t> international trilingue</a:t>
            </a:r>
          </a:p>
          <a:p>
            <a:r>
              <a:rPr lang="fr-FR" sz="1200" dirty="0"/>
              <a:t>	</a:t>
            </a:r>
            <a:r>
              <a:rPr lang="fr-FR" sz="1200" i="1" dirty="0"/>
              <a:t>NEOMA Business </a:t>
            </a:r>
            <a:r>
              <a:rPr lang="fr-FR" sz="1200" i="1" dirty="0" err="1"/>
              <a:t>School</a:t>
            </a:r>
            <a:r>
              <a:rPr lang="fr-FR" sz="1200" i="1" dirty="0"/>
              <a:t> – Reutlingen (Allemagne)</a:t>
            </a:r>
          </a:p>
        </p:txBody>
      </p:sp>
      <p:sp>
        <p:nvSpPr>
          <p:cNvPr id="11" name="ZoneTexte 10">
            <a:extLst>
              <a:ext uri="{FF2B5EF4-FFF2-40B4-BE49-F238E27FC236}">
                <a16:creationId xmlns:a16="http://schemas.microsoft.com/office/drawing/2014/main" id="{31DBDFBE-1AAD-091D-41ED-87C3AF96731C}"/>
              </a:ext>
            </a:extLst>
          </p:cNvPr>
          <p:cNvSpPr txBox="1"/>
          <p:nvPr/>
        </p:nvSpPr>
        <p:spPr>
          <a:xfrm>
            <a:off x="2732818" y="2920747"/>
            <a:ext cx="675094" cy="523220"/>
          </a:xfrm>
          <a:prstGeom prst="rect">
            <a:avLst/>
          </a:prstGeom>
          <a:noFill/>
        </p:spPr>
        <p:txBody>
          <a:bodyPr wrap="square" rtlCol="0">
            <a:spAutoFit/>
          </a:bodyPr>
          <a:lstStyle/>
          <a:p>
            <a:r>
              <a:rPr lang="fr-FR" sz="1400" b="1" dirty="0"/>
              <a:t> 2021   -2023</a:t>
            </a:r>
          </a:p>
        </p:txBody>
      </p:sp>
      <p:sp>
        <p:nvSpPr>
          <p:cNvPr id="12" name="ZoneTexte 11">
            <a:extLst>
              <a:ext uri="{FF2B5EF4-FFF2-40B4-BE49-F238E27FC236}">
                <a16:creationId xmlns:a16="http://schemas.microsoft.com/office/drawing/2014/main" id="{72C562B2-1B8A-7621-A931-55482EB2905C}"/>
              </a:ext>
            </a:extLst>
          </p:cNvPr>
          <p:cNvSpPr txBox="1"/>
          <p:nvPr/>
        </p:nvSpPr>
        <p:spPr>
          <a:xfrm>
            <a:off x="2689760" y="7738824"/>
            <a:ext cx="675094" cy="523220"/>
          </a:xfrm>
          <a:prstGeom prst="rect">
            <a:avLst/>
          </a:prstGeom>
          <a:noFill/>
        </p:spPr>
        <p:txBody>
          <a:bodyPr wrap="square" rtlCol="0">
            <a:spAutoFit/>
          </a:bodyPr>
          <a:lstStyle/>
          <a:p>
            <a:r>
              <a:rPr lang="fr-FR" sz="1400" b="1" dirty="0"/>
              <a:t> 2022   -2023</a:t>
            </a:r>
          </a:p>
        </p:txBody>
      </p:sp>
      <p:sp>
        <p:nvSpPr>
          <p:cNvPr id="13" name="ZoneTexte 12">
            <a:extLst>
              <a:ext uri="{FF2B5EF4-FFF2-40B4-BE49-F238E27FC236}">
                <a16:creationId xmlns:a16="http://schemas.microsoft.com/office/drawing/2014/main" id="{9F6AFB07-2A9C-648B-F2B1-2619BE151D76}"/>
              </a:ext>
            </a:extLst>
          </p:cNvPr>
          <p:cNvSpPr txBox="1"/>
          <p:nvPr/>
        </p:nvSpPr>
        <p:spPr>
          <a:xfrm>
            <a:off x="2796960" y="9444752"/>
            <a:ext cx="675094" cy="523220"/>
          </a:xfrm>
          <a:prstGeom prst="rect">
            <a:avLst/>
          </a:prstGeom>
          <a:noFill/>
        </p:spPr>
        <p:txBody>
          <a:bodyPr wrap="square" rtlCol="0">
            <a:spAutoFit/>
          </a:bodyPr>
          <a:lstStyle/>
          <a:p>
            <a:r>
              <a:rPr lang="fr-FR" sz="1400" b="1" dirty="0"/>
              <a:t> 2017   -2021</a:t>
            </a:r>
          </a:p>
        </p:txBody>
      </p:sp>
      <p:sp>
        <p:nvSpPr>
          <p:cNvPr id="14" name="ZoneTexte 13">
            <a:extLst>
              <a:ext uri="{FF2B5EF4-FFF2-40B4-BE49-F238E27FC236}">
                <a16:creationId xmlns:a16="http://schemas.microsoft.com/office/drawing/2014/main" id="{41436FBA-F2E2-E064-7E70-B2529785D9BE}"/>
              </a:ext>
            </a:extLst>
          </p:cNvPr>
          <p:cNvSpPr txBox="1"/>
          <p:nvPr/>
        </p:nvSpPr>
        <p:spPr>
          <a:xfrm>
            <a:off x="2672495" y="9722721"/>
            <a:ext cx="675094" cy="307777"/>
          </a:xfrm>
          <a:prstGeom prst="rect">
            <a:avLst/>
          </a:prstGeom>
          <a:noFill/>
        </p:spPr>
        <p:txBody>
          <a:bodyPr wrap="square" rtlCol="0">
            <a:spAutoFit/>
          </a:bodyPr>
          <a:lstStyle/>
          <a:p>
            <a:r>
              <a:rPr lang="fr-FR" sz="1400" b="1" dirty="0"/>
              <a:t> </a:t>
            </a:r>
          </a:p>
        </p:txBody>
      </p:sp>
      <p:sp>
        <p:nvSpPr>
          <p:cNvPr id="17" name="ZoneTexte 16">
            <a:extLst>
              <a:ext uri="{FF2B5EF4-FFF2-40B4-BE49-F238E27FC236}">
                <a16:creationId xmlns:a16="http://schemas.microsoft.com/office/drawing/2014/main" id="{BC70714F-2D50-B1DC-FCC0-B94C28547F14}"/>
              </a:ext>
            </a:extLst>
          </p:cNvPr>
          <p:cNvSpPr txBox="1"/>
          <p:nvPr/>
        </p:nvSpPr>
        <p:spPr>
          <a:xfrm>
            <a:off x="3328165" y="9454988"/>
            <a:ext cx="4070631" cy="1200329"/>
          </a:xfrm>
          <a:prstGeom prst="rect">
            <a:avLst/>
          </a:prstGeom>
          <a:noFill/>
        </p:spPr>
        <p:txBody>
          <a:bodyPr wrap="square" rtlCol="0">
            <a:spAutoFit/>
          </a:bodyPr>
          <a:lstStyle/>
          <a:p>
            <a:pPr marL="64770">
              <a:spcAft>
                <a:spcPts val="0"/>
              </a:spcAft>
            </a:pPr>
            <a:r>
              <a:rPr lang="fr-FR" sz="1200" b="1" dirty="0">
                <a:ea typeface="Trebuchet MS" panose="020B0603020202020204" pitchFamily="34" charset="0"/>
                <a:cs typeface="Trebuchet MS" panose="020B0603020202020204" pitchFamily="34" charset="0"/>
              </a:rPr>
              <a:t>Contrats étudiant </a:t>
            </a:r>
          </a:p>
          <a:p>
            <a:pPr marL="64770">
              <a:spcAft>
                <a:spcPts val="0"/>
              </a:spcAft>
            </a:pPr>
            <a:r>
              <a:rPr lang="fr-FR" sz="1200" dirty="0">
                <a:ea typeface="Trebuchet MS" panose="020B0603020202020204" pitchFamily="34" charset="0"/>
                <a:cs typeface="Trebuchet MS" panose="020B0603020202020204" pitchFamily="34" charset="0"/>
              </a:rPr>
              <a:t>auprès d’une compagnie d’assurances non vie allemande puis une compagnie d’assurance vie française afin de réaliser des travaux de classement, d’archivage ainsi que diverses tâches administratives.</a:t>
            </a:r>
          </a:p>
          <a:p>
            <a:pPr marL="64770">
              <a:spcAft>
                <a:spcPts val="0"/>
              </a:spcAft>
            </a:pPr>
            <a:r>
              <a:rPr lang="fr-FR" sz="1200" i="1" dirty="0">
                <a:ea typeface="Trebuchet MS" panose="020B0603020202020204" pitchFamily="34" charset="0"/>
                <a:cs typeface="Trebuchet MS" panose="020B0603020202020204" pitchFamily="34" charset="0"/>
              </a:rPr>
              <a:t>Compétences acquises: relationnel, organisation.</a:t>
            </a:r>
            <a:endParaRPr lang="fr-FR" sz="1400" i="1" dirty="0"/>
          </a:p>
        </p:txBody>
      </p:sp>
      <p:sp>
        <p:nvSpPr>
          <p:cNvPr id="21" name="ZoneTexte 20">
            <a:extLst>
              <a:ext uri="{FF2B5EF4-FFF2-40B4-BE49-F238E27FC236}">
                <a16:creationId xmlns:a16="http://schemas.microsoft.com/office/drawing/2014/main" id="{86A74534-122D-93D6-2267-57BD7EC05CBB}"/>
              </a:ext>
            </a:extLst>
          </p:cNvPr>
          <p:cNvSpPr txBox="1"/>
          <p:nvPr/>
        </p:nvSpPr>
        <p:spPr>
          <a:xfrm>
            <a:off x="3401953" y="1926413"/>
            <a:ext cx="3863008" cy="461665"/>
          </a:xfrm>
          <a:prstGeom prst="rect">
            <a:avLst/>
          </a:prstGeom>
          <a:noFill/>
        </p:spPr>
        <p:txBody>
          <a:bodyPr wrap="square">
            <a:spAutoFit/>
          </a:bodyPr>
          <a:lstStyle/>
          <a:p>
            <a:pPr>
              <a:buNone/>
            </a:pPr>
            <a:r>
              <a:rPr lang="en-US" sz="1200" dirty="0"/>
              <a:t>GBBA- 3eme </a:t>
            </a:r>
            <a:r>
              <a:rPr lang="en-US" sz="1200" dirty="0" err="1"/>
              <a:t>année</a:t>
            </a:r>
            <a:r>
              <a:rPr lang="en-US" sz="1200" dirty="0"/>
              <a:t> Bachelor </a:t>
            </a:r>
          </a:p>
          <a:p>
            <a:pPr>
              <a:buNone/>
            </a:pPr>
            <a:r>
              <a:rPr lang="en-US" sz="1200" i="1" dirty="0"/>
              <a:t>NEOMA Business School – Reims (France)</a:t>
            </a:r>
          </a:p>
        </p:txBody>
      </p:sp>
      <p:sp>
        <p:nvSpPr>
          <p:cNvPr id="25" name="ZoneTexte 24">
            <a:extLst>
              <a:ext uri="{FF2B5EF4-FFF2-40B4-BE49-F238E27FC236}">
                <a16:creationId xmlns:a16="http://schemas.microsoft.com/office/drawing/2014/main" id="{42A66C9F-6DEC-731A-9389-81576DB92AA3}"/>
              </a:ext>
            </a:extLst>
          </p:cNvPr>
          <p:cNvSpPr txBox="1"/>
          <p:nvPr/>
        </p:nvSpPr>
        <p:spPr>
          <a:xfrm>
            <a:off x="2704361" y="1867041"/>
            <a:ext cx="1589343" cy="523220"/>
          </a:xfrm>
          <a:prstGeom prst="rect">
            <a:avLst/>
          </a:prstGeom>
          <a:noFill/>
        </p:spPr>
        <p:txBody>
          <a:bodyPr wrap="square">
            <a:spAutoFit/>
          </a:bodyPr>
          <a:lstStyle/>
          <a:p>
            <a:r>
              <a:rPr lang="fr-FR" sz="1400" b="1" dirty="0"/>
              <a:t> 2024   </a:t>
            </a:r>
          </a:p>
          <a:p>
            <a:r>
              <a:rPr lang="fr-FR" sz="1400" b="1" dirty="0"/>
              <a:t>-2025</a:t>
            </a:r>
          </a:p>
        </p:txBody>
      </p:sp>
      <p:sp>
        <p:nvSpPr>
          <p:cNvPr id="29" name="Rectangle 3">
            <a:extLst>
              <a:ext uri="{FF2B5EF4-FFF2-40B4-BE49-F238E27FC236}">
                <a16:creationId xmlns:a16="http://schemas.microsoft.com/office/drawing/2014/main" id="{9121A351-7360-E94D-F272-642770EBBAA4}"/>
              </a:ext>
            </a:extLst>
          </p:cNvPr>
          <p:cNvSpPr>
            <a:spLocks noChangeArrowheads="1"/>
          </p:cNvSpPr>
          <p:nvPr/>
        </p:nvSpPr>
        <p:spPr bwMode="auto">
          <a:xfrm>
            <a:off x="3379673" y="6420486"/>
            <a:ext cx="414886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200" b="0" i="0" u="none" strike="noStrike" cap="none" normalizeH="0" baseline="0" dirty="0">
                <a:ln>
                  <a:noFill/>
                </a:ln>
                <a:solidFill>
                  <a:schemeClr val="tx1"/>
                </a:solidFill>
                <a:effectLst/>
                <a:latin typeface="Calibri corps"/>
              </a:rPr>
              <a:t>Participer aux campagnes d’appel aux dons : création et diffusion de supports, coordination avec prestataires et bénévoles.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altLang="fr-FR" sz="1200" b="0" i="0" u="none" strike="noStrike" cap="none" normalizeH="0" baseline="0" dirty="0">
                <a:ln>
                  <a:noFill/>
                </a:ln>
                <a:solidFill>
                  <a:schemeClr val="tx1"/>
                </a:solidFill>
                <a:effectLst/>
                <a:latin typeface="Calibri corps"/>
              </a:rPr>
              <a:t>Contribuer à l’organisation d’événements de collecte et préparation logistique.</a:t>
            </a:r>
          </a:p>
          <a:p>
            <a:pPr lvl="0" defTabSz="914400" eaLnBrk="0" fontAlgn="base" hangingPunct="0">
              <a:spcBef>
                <a:spcPct val="0"/>
              </a:spcBef>
              <a:spcAft>
                <a:spcPct val="0"/>
              </a:spcAft>
              <a:buFontTx/>
              <a:buChar char="•"/>
            </a:pPr>
            <a:r>
              <a:rPr kumimoji="0" lang="fr-FR" altLang="fr-FR" sz="1200" b="0" i="0" u="none" strike="noStrike" cap="none" normalizeH="0" baseline="0" dirty="0">
                <a:ln>
                  <a:noFill/>
                </a:ln>
                <a:solidFill>
                  <a:schemeClr val="tx1"/>
                </a:solidFill>
                <a:effectLst/>
                <a:latin typeface="Calibri corps"/>
              </a:rPr>
              <a:t>Soutien dans la stratégie digitale de </a:t>
            </a:r>
            <a:r>
              <a:rPr kumimoji="0" lang="fr-FR" altLang="fr-FR" sz="1200" b="0" i="0" u="none" strike="noStrike" cap="none" normalizeH="0" baseline="0" dirty="0" err="1">
                <a:ln>
                  <a:noFill/>
                </a:ln>
                <a:solidFill>
                  <a:schemeClr val="tx1"/>
                </a:solidFill>
                <a:effectLst/>
                <a:latin typeface="Calibri corps"/>
              </a:rPr>
              <a:t>fundraising</a:t>
            </a:r>
            <a:endParaRPr kumimoji="0" lang="fr-FR" altLang="fr-FR" sz="1200" b="0" i="0" u="none" strike="noStrike" cap="none" normalizeH="0" baseline="0" dirty="0">
              <a:ln>
                <a:noFill/>
              </a:ln>
              <a:solidFill>
                <a:schemeClr val="tx1"/>
              </a:solidFill>
              <a:effectLst/>
              <a:latin typeface="Calibri corps"/>
            </a:endParaRPr>
          </a:p>
        </p:txBody>
      </p:sp>
      <p:sp>
        <p:nvSpPr>
          <p:cNvPr id="34" name="ZoneTexte 33">
            <a:extLst>
              <a:ext uri="{FF2B5EF4-FFF2-40B4-BE49-F238E27FC236}">
                <a16:creationId xmlns:a16="http://schemas.microsoft.com/office/drawing/2014/main" id="{58B8DAFE-C2B4-ADA9-3BEE-F878BF381B2B}"/>
              </a:ext>
            </a:extLst>
          </p:cNvPr>
          <p:cNvSpPr txBox="1"/>
          <p:nvPr/>
        </p:nvSpPr>
        <p:spPr>
          <a:xfrm>
            <a:off x="2715415" y="6056891"/>
            <a:ext cx="694054" cy="307777"/>
          </a:xfrm>
          <a:prstGeom prst="rect">
            <a:avLst/>
          </a:prstGeom>
          <a:noFill/>
        </p:spPr>
        <p:txBody>
          <a:bodyPr wrap="square">
            <a:spAutoFit/>
          </a:bodyPr>
          <a:lstStyle/>
          <a:p>
            <a:r>
              <a:rPr lang="fr-FR" sz="1400" b="1" dirty="0"/>
              <a:t> 2024  </a:t>
            </a:r>
          </a:p>
        </p:txBody>
      </p:sp>
      <p:sp>
        <p:nvSpPr>
          <p:cNvPr id="36" name="ZoneTexte 35">
            <a:extLst>
              <a:ext uri="{FF2B5EF4-FFF2-40B4-BE49-F238E27FC236}">
                <a16:creationId xmlns:a16="http://schemas.microsoft.com/office/drawing/2014/main" id="{0F8A0176-45BA-90DA-F5B2-628E71126A7F}"/>
              </a:ext>
            </a:extLst>
          </p:cNvPr>
          <p:cNvSpPr txBox="1"/>
          <p:nvPr/>
        </p:nvSpPr>
        <p:spPr>
          <a:xfrm>
            <a:off x="3338329" y="4799457"/>
            <a:ext cx="3902764" cy="276999"/>
          </a:xfrm>
          <a:prstGeom prst="rect">
            <a:avLst/>
          </a:prstGeom>
          <a:noFill/>
        </p:spPr>
        <p:txBody>
          <a:bodyPr wrap="square">
            <a:spAutoFit/>
          </a:bodyPr>
          <a:lstStyle/>
          <a:p>
            <a:r>
              <a:rPr lang="fr-FR" sz="1200" b="1" dirty="0"/>
              <a:t>Stage, K-</a:t>
            </a:r>
            <a:r>
              <a:rPr lang="fr-FR" sz="1200" b="1" dirty="0" err="1"/>
              <a:t>youty</a:t>
            </a:r>
            <a:r>
              <a:rPr lang="fr-FR" sz="1200" b="1" dirty="0"/>
              <a:t> Luxembourg </a:t>
            </a:r>
          </a:p>
        </p:txBody>
      </p:sp>
      <p:cxnSp>
        <p:nvCxnSpPr>
          <p:cNvPr id="37" name="Connecteur droit 36">
            <a:extLst>
              <a:ext uri="{FF2B5EF4-FFF2-40B4-BE49-F238E27FC236}">
                <a16:creationId xmlns:a16="http://schemas.microsoft.com/office/drawing/2014/main" id="{8F1736B0-9310-B9B3-0607-BFCD21669AD6}"/>
              </a:ext>
            </a:extLst>
          </p:cNvPr>
          <p:cNvCxnSpPr>
            <a:cxnSpLocks/>
          </p:cNvCxnSpPr>
          <p:nvPr/>
        </p:nvCxnSpPr>
        <p:spPr>
          <a:xfrm>
            <a:off x="3401953" y="7720686"/>
            <a:ext cx="3592389" cy="6821"/>
          </a:xfrm>
          <a:prstGeom prst="line">
            <a:avLst/>
          </a:prstGeom>
          <a:ln w="31750"/>
        </p:spPr>
        <p:style>
          <a:lnRef idx="3">
            <a:schemeClr val="dk1"/>
          </a:lnRef>
          <a:fillRef idx="0">
            <a:schemeClr val="dk1"/>
          </a:fillRef>
          <a:effectRef idx="2">
            <a:schemeClr val="dk1"/>
          </a:effectRef>
          <a:fontRef idx="minor">
            <a:schemeClr val="tx1"/>
          </a:fontRef>
        </p:style>
      </p:cxnSp>
      <p:cxnSp>
        <p:nvCxnSpPr>
          <p:cNvPr id="45" name="Connecteur droit 44">
            <a:extLst>
              <a:ext uri="{FF2B5EF4-FFF2-40B4-BE49-F238E27FC236}">
                <a16:creationId xmlns:a16="http://schemas.microsoft.com/office/drawing/2014/main" id="{6AED90E3-12DF-6847-9211-530933DC4829}"/>
              </a:ext>
            </a:extLst>
          </p:cNvPr>
          <p:cNvCxnSpPr>
            <a:cxnSpLocks/>
          </p:cNvCxnSpPr>
          <p:nvPr/>
        </p:nvCxnSpPr>
        <p:spPr>
          <a:xfrm>
            <a:off x="3478141" y="9480874"/>
            <a:ext cx="3592389" cy="6821"/>
          </a:xfrm>
          <a:prstGeom prst="line">
            <a:avLst/>
          </a:prstGeom>
          <a:ln w="31750"/>
        </p:spPr>
        <p:style>
          <a:lnRef idx="3">
            <a:schemeClr val="dk1"/>
          </a:lnRef>
          <a:fillRef idx="0">
            <a:schemeClr val="dk1"/>
          </a:fillRef>
          <a:effectRef idx="2">
            <a:schemeClr val="dk1"/>
          </a:effectRef>
          <a:fontRef idx="minor">
            <a:schemeClr val="tx1"/>
          </a:fontRef>
        </p:style>
      </p:cxnSp>
      <p:cxnSp>
        <p:nvCxnSpPr>
          <p:cNvPr id="46" name="Connecteur droit 45">
            <a:extLst>
              <a:ext uri="{FF2B5EF4-FFF2-40B4-BE49-F238E27FC236}">
                <a16:creationId xmlns:a16="http://schemas.microsoft.com/office/drawing/2014/main" id="{D8C84A27-8F4B-4A0A-0B2C-301204B9F2F9}"/>
              </a:ext>
            </a:extLst>
          </p:cNvPr>
          <p:cNvCxnSpPr>
            <a:cxnSpLocks/>
          </p:cNvCxnSpPr>
          <p:nvPr/>
        </p:nvCxnSpPr>
        <p:spPr>
          <a:xfrm>
            <a:off x="3424162" y="6057519"/>
            <a:ext cx="3592389" cy="6821"/>
          </a:xfrm>
          <a:prstGeom prst="line">
            <a:avLst/>
          </a:prstGeom>
          <a:ln w="31750"/>
        </p:spPr>
        <p:style>
          <a:lnRef idx="3">
            <a:schemeClr val="dk1"/>
          </a:lnRef>
          <a:fillRef idx="0">
            <a:schemeClr val="dk1"/>
          </a:fillRef>
          <a:effectRef idx="2">
            <a:schemeClr val="dk1"/>
          </a:effectRef>
          <a:fontRef idx="minor">
            <a:schemeClr val="tx1"/>
          </a:fontRef>
        </p:style>
      </p:cxnSp>
      <p:sp>
        <p:nvSpPr>
          <p:cNvPr id="48" name="ZoneTexte 47">
            <a:extLst>
              <a:ext uri="{FF2B5EF4-FFF2-40B4-BE49-F238E27FC236}">
                <a16:creationId xmlns:a16="http://schemas.microsoft.com/office/drawing/2014/main" id="{CE8B90C3-D626-DB42-4F16-7650D28DD367}"/>
              </a:ext>
            </a:extLst>
          </p:cNvPr>
          <p:cNvSpPr txBox="1"/>
          <p:nvPr/>
        </p:nvSpPr>
        <p:spPr>
          <a:xfrm>
            <a:off x="3322955" y="4825812"/>
            <a:ext cx="4271860" cy="1200329"/>
          </a:xfrm>
          <a:prstGeom prst="rect">
            <a:avLst/>
          </a:prstGeom>
          <a:noFill/>
        </p:spPr>
        <p:txBody>
          <a:bodyPr wrap="square">
            <a:spAutoFit/>
          </a:bodyPr>
          <a:lstStyle/>
          <a:p>
            <a:pPr>
              <a:buNone/>
            </a:pPr>
            <a:r>
              <a:rPr lang="fr-FR" sz="1200" kern="100" dirty="0">
                <a:effectLst/>
                <a:latin typeface="Calibri corps"/>
                <a:ea typeface="Times New Roman" panose="02020603050405020304" pitchFamily="18" charset="0"/>
                <a:cs typeface="Times New Roman" panose="02020603050405020304" pitchFamily="18" charset="0"/>
              </a:rPr>
              <a:t> </a:t>
            </a:r>
          </a:p>
          <a:p>
            <a:pPr>
              <a:buNone/>
            </a:pPr>
            <a:r>
              <a:rPr lang="fr-FR" sz="1200" kern="100" dirty="0">
                <a:effectLst/>
                <a:latin typeface="Calibri corps"/>
                <a:ea typeface="Times New Roman" panose="02020603050405020304" pitchFamily="18" charset="0"/>
                <a:cs typeface="Times New Roman" panose="02020603050405020304" pitchFamily="18" charset="0"/>
              </a:rPr>
              <a:t> • Accueil et conseil client </a:t>
            </a:r>
            <a:r>
              <a:rPr lang="fr-FR" sz="1200" kern="100" dirty="0">
                <a:latin typeface="Calibri corps"/>
                <a:ea typeface="Times New Roman" panose="02020603050405020304" pitchFamily="18" charset="0"/>
                <a:cs typeface="Times New Roman" panose="02020603050405020304" pitchFamily="18" charset="0"/>
              </a:rPr>
              <a:t>,</a:t>
            </a:r>
            <a:r>
              <a:rPr lang="fr-FR" sz="1200" kern="100" dirty="0">
                <a:effectLst/>
                <a:latin typeface="Calibri corps"/>
                <a:ea typeface="Times New Roman" panose="02020603050405020304" pitchFamily="18" charset="0"/>
                <a:cs typeface="Times New Roman" panose="02020603050405020304" pitchFamily="18" charset="0"/>
              </a:rPr>
              <a:t> Promotion des produits et Gestion des stocks. Participation à la vie de la boutique : Contribuer à l’organisation d’événements en boutique, </a:t>
            </a:r>
          </a:p>
          <a:p>
            <a:r>
              <a:rPr lang="fr-FR" sz="1200" kern="100" dirty="0">
                <a:effectLst/>
                <a:latin typeface="Calibri corps"/>
                <a:ea typeface="Times New Roman" panose="02020603050405020304" pitchFamily="18" charset="0"/>
                <a:cs typeface="Times New Roman" panose="02020603050405020304" pitchFamily="18" charset="0"/>
              </a:rPr>
              <a:t> • Marketing digital (SEO) : Participer à la mise en place de stratégies de référencement naturel (SEO)</a:t>
            </a:r>
          </a:p>
        </p:txBody>
      </p:sp>
      <p:sp>
        <p:nvSpPr>
          <p:cNvPr id="53" name="ZoneTexte 52">
            <a:extLst>
              <a:ext uri="{FF2B5EF4-FFF2-40B4-BE49-F238E27FC236}">
                <a16:creationId xmlns:a16="http://schemas.microsoft.com/office/drawing/2014/main" id="{C15D5E3A-9540-56BE-CF3E-B3D6EBA950BA}"/>
              </a:ext>
            </a:extLst>
          </p:cNvPr>
          <p:cNvSpPr txBox="1"/>
          <p:nvPr/>
        </p:nvSpPr>
        <p:spPr>
          <a:xfrm>
            <a:off x="2718395" y="4795864"/>
            <a:ext cx="3902764" cy="307777"/>
          </a:xfrm>
          <a:prstGeom prst="rect">
            <a:avLst/>
          </a:prstGeom>
          <a:noFill/>
        </p:spPr>
        <p:txBody>
          <a:bodyPr wrap="square">
            <a:spAutoFit/>
          </a:bodyPr>
          <a:lstStyle/>
          <a:p>
            <a:r>
              <a:rPr lang="fr-FR" sz="1400" b="1" dirty="0"/>
              <a:t>2025</a:t>
            </a:r>
            <a:endParaRPr lang="fr-FR" sz="1400" dirty="0"/>
          </a:p>
        </p:txBody>
      </p:sp>
      <p:pic>
        <p:nvPicPr>
          <p:cNvPr id="1029" name="Picture 5">
            <a:extLst>
              <a:ext uri="{FF2B5EF4-FFF2-40B4-BE49-F238E27FC236}">
                <a16:creationId xmlns:a16="http://schemas.microsoft.com/office/drawing/2014/main" id="{90A446EB-0F8A-4F6F-35DF-8B961398689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572" y="140706"/>
            <a:ext cx="1629183" cy="2154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747452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224</TotalTime>
  <Words>418</Words>
  <Application>Microsoft Office PowerPoint</Application>
  <PresentationFormat>Personnalisé</PresentationFormat>
  <Paragraphs>72</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corps</vt:lpstr>
      <vt:lpstr>Calibri Light</vt:lpstr>
      <vt:lpstr>Trebuchet MS</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Paul Doussiere</dc:creator>
  <cp:lastModifiedBy>Léonore BONNET</cp:lastModifiedBy>
  <cp:revision>36</cp:revision>
  <cp:lastPrinted>2020-02-10T18:47:57Z</cp:lastPrinted>
  <dcterms:created xsi:type="dcterms:W3CDTF">2020-02-09T18:44:20Z</dcterms:created>
  <dcterms:modified xsi:type="dcterms:W3CDTF">2025-08-07T13:03:51Z</dcterms:modified>
</cp:coreProperties>
</file>